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88" r:id="rId2"/>
    <p:sldId id="489" r:id="rId3"/>
    <p:sldId id="469" r:id="rId4"/>
    <p:sldId id="323" r:id="rId5"/>
    <p:sldId id="325" r:id="rId6"/>
    <p:sldId id="326" r:id="rId7"/>
    <p:sldId id="331" r:id="rId8"/>
    <p:sldId id="333" r:id="rId9"/>
    <p:sldId id="328" r:id="rId10"/>
    <p:sldId id="337" r:id="rId11"/>
    <p:sldId id="329" r:id="rId12"/>
    <p:sldId id="340" r:id="rId13"/>
    <p:sldId id="341" r:id="rId14"/>
    <p:sldId id="330" r:id="rId15"/>
    <p:sldId id="48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C35E8-8F6E-4219-B0BB-AFA59615FCC6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93F69-FD22-4A99-9CD6-786BCC72B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Practical lesson №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INJECTIONS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COMPLICATIONS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en-US" b="1" dirty="0" smtClean="0"/>
              <a:t>Air embolism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4282" y="857232"/>
            <a:ext cx="8501122" cy="5643601"/>
          </a:xfrm>
          <a:solidFill>
            <a:schemeClr val="bg2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Air embolism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obstruction of vessels of the pulmonary circulation with air bubble.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a result of disturbed nutrition and surrounding tissue necrosis develops. </a:t>
            </a: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Causes: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insertion the drug substance with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air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Clinic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develops rapidly (within 1 minute). Symptoms of pulmonary vascular embolism: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Sudden attack of breathlessness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Cough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Pain in chest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blue upper body (cyanosis).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Treatment: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absence of treatment.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fb.ru/misc/i/gallery/19155/5234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572008"/>
            <a:ext cx="3571868" cy="22859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2401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Nerve damage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8043890" cy="5715040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5100" b="1" i="1" dirty="0" smtClean="0">
                <a:latin typeface="Times New Roman" pitchFamily="18" charset="0"/>
                <a:cs typeface="Times New Roman" pitchFamily="18" charset="0"/>
              </a:rPr>
              <a:t>Causes:</a:t>
            </a:r>
          </a:p>
          <a:p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Incorrect selection of injection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site. </a:t>
            </a:r>
          </a:p>
          <a:p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100" b="1" i="1" dirty="0" smtClean="0">
                <a:latin typeface="Times New Roman" pitchFamily="18" charset="0"/>
                <a:cs typeface="Times New Roman" pitchFamily="18" charset="0"/>
              </a:rPr>
              <a:t>Clinic</a:t>
            </a:r>
            <a:r>
              <a:rPr lang="ru-RU" sz="51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Pain,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violated function of limbs. </a:t>
            </a:r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100" b="1" i="1" dirty="0">
                <a:latin typeface="Times New Roman" pitchFamily="18" charset="0"/>
                <a:cs typeface="Times New Roman" pitchFamily="18" charset="0"/>
              </a:rPr>
              <a:t>Treatment: </a:t>
            </a:r>
            <a:endParaRPr lang="ru-RU" sz="51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a physician to perform the prescribing physician.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72198" y="1600200"/>
            <a:ext cx="2614602" cy="4525963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089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Allergic reaction</a:t>
            </a:r>
            <a:r>
              <a:rPr lang="ru-RU" b="1" dirty="0" smtClean="0"/>
              <a:t>: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Type: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local reaction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urticaria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general reaction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anaphylactic shock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099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5720" y="305272"/>
            <a:ext cx="6419056" cy="6552728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Urticaria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b="1" i="1" dirty="0" smtClean="0">
                <a:latin typeface="Times New Roman" pitchFamily="18" charset="0"/>
                <a:cs typeface="Times New Roman" pitchFamily="18" charset="0"/>
              </a:rPr>
              <a:t>Clinic</a:t>
            </a:r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red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itchy rash in various sizes.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rash may be at the injection site or spread throughout the body. </a:t>
            </a:r>
          </a:p>
          <a:p>
            <a:pPr>
              <a:buNone/>
            </a:pPr>
            <a:r>
              <a:rPr lang="en-US" sz="3500" b="1" i="1" dirty="0">
                <a:latin typeface="Times New Roman" pitchFamily="18" charset="0"/>
                <a:cs typeface="Times New Roman" pitchFamily="18" charset="0"/>
              </a:rPr>
              <a:t>Treatment: </a:t>
            </a:r>
            <a:endParaRPr lang="ru-RU" sz="35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Stop injection.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physician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prescribing physician.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58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43702" y="116632"/>
            <a:ext cx="2500298" cy="6741368"/>
          </a:xfrm>
        </p:spPr>
        <p:txBody>
          <a:bodyPr>
            <a:noAutofit/>
          </a:bodyPr>
          <a:lstStyle/>
          <a:p>
            <a:r>
              <a:rPr lang="ru-RU" sz="1600" b="1" dirty="0"/>
              <a:t> </a:t>
            </a:r>
            <a:endParaRPr lang="ru-RU" sz="1600" dirty="0"/>
          </a:p>
        </p:txBody>
      </p:sp>
      <p:pic>
        <p:nvPicPr>
          <p:cNvPr id="9218" name="Picture 2" descr="http://kalipso-vlg.ru/img/a97487d7c5244664a0f9166f0b6a21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214686"/>
            <a:ext cx="3714744" cy="1995470"/>
          </a:xfrm>
          <a:prstGeom prst="rect">
            <a:avLst/>
          </a:prstGeom>
          <a:noFill/>
        </p:spPr>
      </p:pic>
      <p:pic>
        <p:nvPicPr>
          <p:cNvPr id="9220" name="Picture 4" descr="http://i.neboleem-net.ru/u/af/0e6ec7b15849909b99a68daeeebc6a/-/%D0%BA%D1%80%D0%B0%D0%BF%D0%B8%D0%B2%D0%BD%D0%B8%D1%86%D0%B0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71480"/>
            <a:ext cx="2500298" cy="2143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627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4282" y="214290"/>
            <a:ext cx="8643998" cy="6643710"/>
          </a:xfrm>
          <a:solidFill>
            <a:schemeClr val="bg2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Anaphylactic shock.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is the most severe allergic reaction. </a:t>
            </a:r>
          </a:p>
          <a:p>
            <a:pPr>
              <a:buNone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Clinic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sudden feeling of weakness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laryngeal edema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shortness of breath,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decreased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blood pressure,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weak and rapid pulse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loss of consciousness. 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Death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can occur from acute respiratory failure, sometimes within a few minutes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 aid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call a physician,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•  put the patient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on the back,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head turned to the side,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raise legs,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•  inject 0.5 ml of epinephrine intramuscularly,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• carry out resuscitation, if necessary.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xn----7sbbpetaslhhcmbq0c8czid.xn--p1ai/wp-content/uploads/2013/08/10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214818"/>
            <a:ext cx="4214842" cy="21431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9213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Long-term complications: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142984"/>
            <a:ext cx="8429684" cy="4500593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Sepsis (infection in the blood),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blood hepatitis (B, C),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HIV infection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n-US" b="1" dirty="0" smtClean="0"/>
              <a:t>THEORETICAL QUESTION</a:t>
            </a:r>
            <a:endParaRPr lang="ru-RU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Parenteral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administration. Definition. Methods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parenteral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administrat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Advantage and Disadvantages.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Syringe. Classification of syringes.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Intradermal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Injection. Definition. Purpose. Site of injection.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Subcutaneous  Injection. Definition.  Site of injection.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Intramuscular inject. Definition.  Site of injection.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Intravenous injection. Definition.  Site of injection. Factors complicating intravenous injection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Possible complications after injection.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Infiltrate.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Abscess.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Long-term complications.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Thrombophlebitis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Hematoma or hemorrhage.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Needle breakage.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Necrosis.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 embolism.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Nerve damage.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Allergic reaction. Infiltrate. Causes. Clinic. Nursing care.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PRACTICAL SKILLS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Intradermal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Injection.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Subcutaneous  Injection.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Intramuscular inject.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Intravenous injection.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 medicines (take out from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ampule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Possible complications after injection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7615262" cy="6143644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Infiltrate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Abscess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Thrombophlebitis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Hematoma or hemorrhage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Needle breakage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Necrosis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Air embolism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Nerve damage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Allergic reaction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Long-term complications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0"/>
            <a:ext cx="6715172" cy="7857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Infiltrate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785794"/>
            <a:ext cx="6715172" cy="5786478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600" b="1" i="1" dirty="0" smtClean="0">
                <a:latin typeface="Times New Roman" pitchFamily="18" charset="0"/>
                <a:cs typeface="Times New Roman" pitchFamily="18" charset="0"/>
              </a:rPr>
              <a:t>Infiltrate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local inflammation of the soft tissues. </a:t>
            </a:r>
            <a:endParaRPr lang="en-US" sz="4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Causes: </a:t>
            </a:r>
          </a:p>
          <a:p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violation of the asepsis rules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multiple injections in one place.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b="1" i="1" dirty="0" smtClean="0">
                <a:latin typeface="Times New Roman" pitchFamily="18" charset="0"/>
                <a:cs typeface="Times New Roman" pitchFamily="18" charset="0"/>
              </a:rPr>
              <a:t>Clinic: </a:t>
            </a:r>
          </a:p>
          <a:p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redness at the injection site, </a:t>
            </a:r>
          </a:p>
          <a:p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induration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swelling pain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local temperature rise. 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Nursing care: </a:t>
            </a:r>
          </a:p>
          <a:p>
            <a:pPr>
              <a:lnSpc>
                <a:spcPct val="12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tell your doctor </a:t>
            </a:r>
          </a:p>
          <a:p>
            <a:pPr>
              <a:lnSpc>
                <a:spcPct val="12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stop injections into this area, </a:t>
            </a:r>
          </a:p>
          <a:p>
            <a:pPr>
              <a:lnSpc>
                <a:spcPct val="12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hot compress or hot water bottle into the place of infiltration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physiotherapy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6900863" y="188913"/>
            <a:ext cx="2243137" cy="593725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27650" name="Picture 2" descr="http://doctoroff.ru/sites/default/files/images/absc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85860"/>
            <a:ext cx="3357554" cy="29289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263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Abscess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5720" y="785794"/>
            <a:ext cx="4500594" cy="5643602"/>
          </a:xfrm>
          <a:solidFill>
            <a:schemeClr val="bg2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Abscess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 purulent inflammation of soft tissue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formation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cavity filled with pus. </a:t>
            </a: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Causes: 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gross violation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asepsis rules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weakening of the immune system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multiple injections in one place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violation of the injection techniques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Clinic: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Severe pain at the injection site,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Induration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Edema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Limited accumulation of pus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Total temperature rise. 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kakbyk.ru/wp-content/uploads/2017/01/abcess-posle-y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857232"/>
            <a:ext cx="2857500" cy="1905000"/>
          </a:xfrm>
          <a:prstGeom prst="rect">
            <a:avLst/>
          </a:prstGeom>
          <a:noFill/>
        </p:spPr>
      </p:pic>
      <p:sp>
        <p:nvSpPr>
          <p:cNvPr id="8" name="Содержимое 2"/>
          <p:cNvSpPr>
            <a:spLocks noGrp="1"/>
          </p:cNvSpPr>
          <p:nvPr>
            <p:ph sz="half" idx="1"/>
          </p:nvPr>
        </p:nvSpPr>
        <p:spPr>
          <a:xfrm>
            <a:off x="5357818" y="4071942"/>
            <a:ext cx="3500462" cy="2411411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Nursing care: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Tell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your doctor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Follow the important doctor's prescriptions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Stop injection in this area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Dissection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abscess if necessary.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243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Thrombophlebitis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4282" y="642919"/>
            <a:ext cx="8572560" cy="928693"/>
          </a:xfrm>
          <a:solidFill>
            <a:schemeClr val="bg2"/>
          </a:solidFill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4600" b="1" i="1" dirty="0">
                <a:latin typeface="Times New Roman" pitchFamily="18" charset="0"/>
                <a:cs typeface="Times New Roman" pitchFamily="18" charset="0"/>
              </a:rPr>
              <a:t>Thrombophlebiti</a:t>
            </a: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s - acute inflammation of the veins and the formation of an infected thrombus. </a:t>
            </a:r>
          </a:p>
          <a:p>
            <a:pPr>
              <a:lnSpc>
                <a:spcPct val="120000"/>
              </a:lnSpc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1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7158" y="1785926"/>
            <a:ext cx="4643470" cy="471490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3500" b="1" i="1" dirty="0" smtClean="0">
                <a:latin typeface="Times New Roman" pitchFamily="18" charset="0"/>
                <a:cs typeface="Times New Roman" pitchFamily="18" charset="0"/>
              </a:rPr>
              <a:t>Causes: </a:t>
            </a:r>
          </a:p>
          <a:p>
            <a:pPr>
              <a:lnSpc>
                <a:spcPct val="120000"/>
              </a:lnSpc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gross violation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of the rules of asepsis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multiple injections in one place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Clinic: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Redness of the skin at the injection site,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Swelling at the injection site,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Painful and tight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vienna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at a palpation,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Local temperature rise.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Nursing care: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tell the doctor,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follow the important doctor's prescriptions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stop injections in this area,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apply a hot compress,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physiotherapy,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ointment, improving blood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rheology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Picture 2" descr="http://profvarikoz.ru/articles/wp-content/uploads/2016/01/32684894-diagnostika-trombozov-mezenterialnyh-sosud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85992"/>
            <a:ext cx="4071934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187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Hematoma or hemorrhage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4282" y="785794"/>
            <a:ext cx="8572560" cy="5786478"/>
          </a:xfrm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Hematoma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- bleeding under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skin. Most often  this is the result of the intravenous injection.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Causes: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Violation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intravenous injection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technique (insertion of the needle into the vein at an angle more 15° and the perforation of the two walls of the vein).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Clinic: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Painful in site of injection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Bluish skin in site of injection.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Nursing care: 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Injection stop.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Press the damaged vein for a few minutes with a cotton ball with alcohol.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Hot compress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Introduction of the drug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into another vein.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600" dirty="0">
              <a:latin typeface="Times New Roman" pitchFamily="18" charset="0"/>
              <a:cs typeface="Times New Roman" pitchFamily="18" charset="0"/>
            </a:endParaRPr>
          </a:p>
          <a:p>
            <a:endParaRPr lang="ru-RU" sz="4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sestrinskoe-delo.ru/file/%D0%92%D0%BD%D1%83%D1%82%D1%80%D0%B8%D0%B2%D0%B5%D0%BD%D0%BD%D0%B0%D1%8F%20%D0%B8%D0%BD%D1%8A%D0%B5%D0%BA%D1%86%D0%B8%D1%8F%20-%20%D0%BF%D0%BE%D0%BB%D0%BE%D0%B6%D0%B5%D0%BD%D0%B8%D0%B5%20%D0%B8%D0%B3%D0%BB%D1%8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786058"/>
            <a:ext cx="2428860" cy="2143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1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5720" y="188640"/>
            <a:ext cx="4786346" cy="6383632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Needle breakage. </a:t>
            </a:r>
          </a:p>
          <a:p>
            <a:pPr marL="0" indent="0"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Causes: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sharp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contraction of the muscle during an intramuscular injection in the standing position,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nserting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needle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entire depth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Nursing care: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Quickly remove chip of the needle from the tissue with your fingers.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the needle is completely in the tissue - immediately call a physician, preferably a surgeon.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Surgical intervention is required at such complication.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goldstarinfo.ru/wp-content/uploads/2014/07/img4f625823499c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500570"/>
            <a:ext cx="3571875" cy="2095501"/>
          </a:xfrm>
          <a:prstGeom prst="rect">
            <a:avLst/>
          </a:prstGeom>
          <a:noFill/>
        </p:spPr>
      </p:pic>
      <p:pic>
        <p:nvPicPr>
          <p:cNvPr id="17412" name="Picture 4" descr="http://www.idealkras.ru/wp-content/uploads/2015/11/1f529b8ff4defd5ef7814155593eb72b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0"/>
            <a:ext cx="2809875" cy="2381250"/>
          </a:xfrm>
          <a:prstGeom prst="rect">
            <a:avLst/>
          </a:prstGeom>
          <a:noFill/>
        </p:spPr>
      </p:pic>
      <p:pic>
        <p:nvPicPr>
          <p:cNvPr id="17414" name="Picture 6" descr="http://centr-psi.ru/sites/default/files/clip_image003_00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857496"/>
            <a:ext cx="2643174" cy="2157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6299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Necrosis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4282" y="714356"/>
            <a:ext cx="8215370" cy="6143644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Necrosis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– tissue death.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Causes: </a:t>
            </a:r>
            <a:endParaRPr lang="en-US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insertion the drug substance with irritating properties in the soft tissue.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Clinic: </a:t>
            </a:r>
            <a:endParaRPr lang="en-US" sz="1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sharp pain, 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burning, 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swelling at the injection site 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blisters 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ulcers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Nursing care: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1. Stop injection.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2. Introduce 0.5% solution of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novocaine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into injection site.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3. Put the ice pack on the injection site.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4. Tell your doctor.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36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3237</TotalTime>
  <Words>960</Words>
  <Application>Microsoft Office PowerPoint</Application>
  <PresentationFormat>Экран (4:3)</PresentationFormat>
  <Paragraphs>190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Possible complications after injection:</vt:lpstr>
      <vt:lpstr>Infiltrate</vt:lpstr>
      <vt:lpstr>Abscess </vt:lpstr>
      <vt:lpstr>Thrombophlebitis</vt:lpstr>
      <vt:lpstr>Hematoma or hemorrhage</vt:lpstr>
      <vt:lpstr>Слайд 8</vt:lpstr>
      <vt:lpstr>Necrosis</vt:lpstr>
      <vt:lpstr>Air embolism</vt:lpstr>
      <vt:lpstr>Nerve damage</vt:lpstr>
      <vt:lpstr>Allergic reaction: </vt:lpstr>
      <vt:lpstr>Слайд 13</vt:lpstr>
      <vt:lpstr>Слайд 14</vt:lpstr>
      <vt:lpstr>Long-term complications: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</cp:lastModifiedBy>
  <cp:revision>299</cp:revision>
  <dcterms:created xsi:type="dcterms:W3CDTF">2014-03-15T14:09:29Z</dcterms:created>
  <dcterms:modified xsi:type="dcterms:W3CDTF">2018-12-02T06:36:47Z</dcterms:modified>
</cp:coreProperties>
</file>